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5" r:id="rId6"/>
    <p:sldId id="263" r:id="rId7"/>
    <p:sldId id="266" r:id="rId8"/>
    <p:sldId id="264" r:id="rId9"/>
    <p:sldId id="267" r:id="rId10"/>
    <p:sldId id="268" r:id="rId11"/>
    <p:sldId id="260" r:id="rId12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13"/>
    </p:embeddedFont>
    <p:embeddedFont>
      <p:font typeface="GreeceBlack" panose="020B0600000000000000" pitchFamily="34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758" y="-6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367375" y="3336359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7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9730" y="3342002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08396" y="334200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8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03431" y="3342002"/>
            <a:ext cx="1454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24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78482" y="332507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NLT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the Christian wife brings holiness to her marriage, and the Christian husband brings holiness to his marriage. Otherwise, your children would not have a godly influence, but now they are set apart for him.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9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Mal. </a:t>
            </a:r>
            <a:r>
              <a:rPr lang="en-US" sz="3600" dirty="0" smtClean="0"/>
              <a:t>2.16 -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the Lord God of Israel says that He hates divorce.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68" y="2280357"/>
            <a:ext cx="5757644" cy="643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reeceBlack" panose="020B0600000000000000" pitchFamily="34" charset="0"/>
              </a:rPr>
              <a:t>He also hates …</a:t>
            </a:r>
            <a:endParaRPr lang="en-US" sz="3600" dirty="0">
              <a:latin typeface="GreeceBlack" panose="020B06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1504" y="2833508"/>
            <a:ext cx="2583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vtks distress" panose="02000000000000000000" pitchFamily="2" charset="0"/>
              </a:rPr>
              <a:t>Murder</a:t>
            </a:r>
            <a:endParaRPr lang="en-US" sz="36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10348" y="3098798"/>
            <a:ext cx="399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vtks distress" panose="02000000000000000000" pitchFamily="2" charset="0"/>
              </a:rPr>
              <a:t>fornication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vtks distress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4396" y="2765771"/>
            <a:ext cx="300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vtks distress" panose="02000000000000000000" pitchFamily="2" charset="0"/>
              </a:rPr>
              <a:t>cheating</a:t>
            </a:r>
            <a:endParaRPr lang="en-US" sz="3600" dirty="0">
              <a:solidFill>
                <a:schemeClr val="bg1"/>
              </a:solidFill>
              <a:latin typeface="vtks distress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40659" y="3787424"/>
            <a:ext cx="399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vtks distress" panose="02000000000000000000" pitchFamily="2" charset="0"/>
              </a:rPr>
              <a:t>Proud look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vtks distress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394" y="3397952"/>
            <a:ext cx="7974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vtks distress" panose="02000000000000000000" pitchFamily="2" charset="0"/>
              </a:rPr>
              <a:t>Shedding Innocent blood</a:t>
            </a:r>
            <a:endParaRPr lang="en-US" sz="3600" dirty="0">
              <a:solidFill>
                <a:schemeClr val="bg1"/>
              </a:solidFill>
              <a:latin typeface="vtks distress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5361" y="4397027"/>
            <a:ext cx="450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vtks distress" panose="02000000000000000000" pitchFamily="2" charset="0"/>
              </a:rPr>
              <a:t>Wicked heart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vtks distress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00242" y="4143024"/>
            <a:ext cx="688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vtks distress" panose="02000000000000000000" pitchFamily="2" charset="0"/>
              </a:rPr>
              <a:t>Feet that run to evil</a:t>
            </a:r>
            <a:endParaRPr lang="en-US" sz="3600" dirty="0">
              <a:solidFill>
                <a:schemeClr val="bg1"/>
              </a:solidFill>
              <a:latin typeface="vtks distress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6047" y="5006630"/>
            <a:ext cx="4276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vtks distress" panose="02000000000000000000" pitchFamily="2" charset="0"/>
              </a:rPr>
              <a:t>False witness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vtks distress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91563" y="4707470"/>
            <a:ext cx="5173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vtks distress" panose="02000000000000000000" pitchFamily="2" charset="0"/>
              </a:rPr>
              <a:t>Sowing discord</a:t>
            </a:r>
            <a:endParaRPr lang="en-US" sz="3600" dirty="0">
              <a:solidFill>
                <a:schemeClr val="bg1"/>
              </a:solidFill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6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mph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2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6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8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2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8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2" nodeType="withEffect">
                                  <p:stCondLst>
                                    <p:cond delay="9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15" grpId="0"/>
      <p:bldP spid="15" grpId="1"/>
      <p:bldP spid="15" grpId="2"/>
      <p:bldP spid="23" grpId="0"/>
      <p:bldP spid="23" grpId="1"/>
      <p:bldP spid="23" grpId="2"/>
      <p:bldP spid="24" grpId="0"/>
      <p:bldP spid="24" grpId="1"/>
      <p:bldP spid="24" grpId="2"/>
      <p:bldP spid="25" grpId="0"/>
      <p:bldP spid="25" grpId="1"/>
      <p:bldP spid="25" grpId="2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6" grpId="0"/>
      <p:bldP spid="36" grpId="1"/>
      <p:bldP spid="3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Adam Clarke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en-US" sz="3200" dirty="0"/>
              <a:t>“The </a:t>
            </a:r>
            <a:r>
              <a:rPr lang="en-US" sz="3200" dirty="0" err="1"/>
              <a:t>Gemara</a:t>
            </a:r>
            <a:r>
              <a:rPr lang="en-US" sz="3200" dirty="0"/>
              <a:t> </a:t>
            </a:r>
            <a:r>
              <a:rPr lang="en-US" sz="3200" dirty="0" smtClean="0"/>
              <a:t>says</a:t>
            </a:r>
            <a:r>
              <a:rPr lang="en-US" sz="3200" dirty="0"/>
              <a:t>: ‘It is forbidden a man to be without a wife; because it is written, It is not good for man to be alone. And whosoever gives not himself to generation and multiplying is all one with a murderer: he is as though he diminished from the image of God …’”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4 different classes mentioned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12871"/>
              </p:ext>
            </p:extLst>
          </p:nvPr>
        </p:nvGraphicFramePr>
        <p:xfrm>
          <a:off x="494451" y="1680149"/>
          <a:ext cx="8258134" cy="374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616"/>
                <a:gridCol w="3435518"/>
              </a:tblGrid>
              <a:tr h="937452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7452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7452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7452"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noFill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98107"/>
              </p:ext>
            </p:extLst>
          </p:nvPr>
        </p:nvGraphicFramePr>
        <p:xfrm>
          <a:off x="2754489" y="172720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</a:lnL>
                    <a:lnR w="12700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</a:lnR>
                    <a:lnT w="12700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</a:lnT>
                    <a:lnB w="12700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76446" y="1648175"/>
            <a:ext cx="3926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Unmarried </a:t>
            </a:r>
            <a:r>
              <a:rPr lang="en-US" sz="3200" dirty="0" smtClean="0">
                <a:latin typeface="GreeceBlack" panose="020B0600000000000000" pitchFamily="34" charset="0"/>
              </a:rPr>
              <a:t>(v. 8)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1453" y="2613372"/>
            <a:ext cx="2438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widows</a:t>
            </a:r>
            <a:r>
              <a:rPr lang="en-US" sz="3200" dirty="0" smtClean="0">
                <a:latin typeface="GreeceBlack" panose="020B0600000000000000" pitchFamily="34" charset="0"/>
              </a:rPr>
              <a:t> (v. 8)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62607" y="3601149"/>
            <a:ext cx="2653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Married </a:t>
            </a:r>
            <a:r>
              <a:rPr lang="en-US" sz="3200" dirty="0" smtClean="0">
                <a:latin typeface="GreeceBlack" panose="020B0600000000000000" pitchFamily="34" charset="0"/>
              </a:rPr>
              <a:t>(v. 10)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68242" y="4532488"/>
            <a:ext cx="2653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Virgins </a:t>
            </a:r>
            <a:r>
              <a:rPr lang="en-US" sz="3200" dirty="0" smtClean="0">
                <a:latin typeface="GreeceBlack" panose="020B0600000000000000" pitchFamily="34" charset="0"/>
              </a:rPr>
              <a:t>(v. 25)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42348"/>
              </p:ext>
            </p:extLst>
          </p:nvPr>
        </p:nvGraphicFramePr>
        <p:xfrm>
          <a:off x="6632225" y="173284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</a:lnL>
                    <a:lnR w="12700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</a:lnR>
                    <a:lnT w="12700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</a:lnT>
                    <a:lnB w="12700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858985" y="1913465"/>
            <a:ext cx="3926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Divorced?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63846" y="2619015"/>
            <a:ext cx="2642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Deceased spouse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37514" y="3595508"/>
            <a:ext cx="3080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Currently married</a:t>
            </a:r>
            <a:endParaRPr lang="en-US" sz="3200" dirty="0">
              <a:latin typeface="GreeceBlack" panose="020B0600000000000000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41265" y="4538131"/>
            <a:ext cx="26533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reeceBlack" panose="020B0600000000000000" pitchFamily="34" charset="0"/>
              </a:rPr>
              <a:t>Not yet married</a:t>
            </a:r>
            <a:endParaRPr lang="en-US" sz="3200" dirty="0"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28" grpId="1"/>
      <p:bldP spid="29" grpId="0"/>
      <p:bldP spid="29" grpId="1"/>
      <p:bldP spid="30" grpId="0"/>
      <p:bldP spid="30" grpId="1"/>
      <p:bldP spid="32" grpId="0"/>
      <p:bldP spid="33" grpId="0"/>
      <p:bldP spid="33" grpId="1"/>
      <p:bldP spid="34" grpId="0"/>
      <p:bldP spid="34" grpId="1"/>
      <p:bldP spid="35" grpId="0"/>
      <p:bldP spid="3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35117"/>
              </p:ext>
            </p:extLst>
          </p:nvPr>
        </p:nvGraphicFramePr>
        <p:xfrm>
          <a:off x="597420" y="575732"/>
          <a:ext cx="8128890" cy="494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815"/>
                <a:gridCol w="1354815"/>
                <a:gridCol w="1354815"/>
                <a:gridCol w="1354815"/>
                <a:gridCol w="1354815"/>
                <a:gridCol w="1354815"/>
              </a:tblGrid>
              <a:tr h="824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80070" y="790224"/>
            <a:ext cx="136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95223" y="671688"/>
            <a:ext cx="146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RE-MARRIAGE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55540" y="688620"/>
            <a:ext cx="146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BEING SINGLE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5857" y="795864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VIRGINS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64885" y="801507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91330" y="795861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WIDOWS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7804" y="151271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19413" y="1518354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40051" y="1495773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77776" y="149012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15201" y="148869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4736" y="2297295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25056" y="230293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74087" y="230858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1827" y="228035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72130" y="227471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20844" y="2273283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8121" y="313267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7152" y="313832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94892" y="311009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55195" y="313831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2620" y="314817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13764" y="395112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74084" y="395677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34402" y="3951126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72127" y="3945480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8263" y="394405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6509" y="4820382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08118" y="4826025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79727" y="4831668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40045" y="4803444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66481" y="4797798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92617" y="4796370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355472" y="1488069"/>
            <a:ext cx="1257221" cy="646331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 MARRIED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9357" y="3115740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40912" y="149055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9578" y="3945486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7" grpId="0"/>
      <p:bldP spid="27" grpId="1"/>
      <p:bldP spid="29" grpId="0"/>
      <p:bldP spid="29" grpId="1"/>
      <p:bldP spid="30" grpId="0"/>
      <p:bldP spid="30" grpId="1"/>
      <p:bldP spid="36" grpId="0"/>
      <p:bldP spid="36" grpId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1" animBg="1"/>
      <p:bldP spid="67" grpId="2" animBg="1"/>
      <p:bldP spid="39" grpId="0" animBg="1"/>
      <p:bldP spid="39" grpId="1" animBg="1"/>
      <p:bldP spid="39" grpId="2" animBg="1"/>
      <p:bldP spid="54" grpId="0" animBg="1"/>
      <p:bldP spid="5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Matt. </a:t>
            </a:r>
            <a:r>
              <a:rPr lang="en-US" sz="3200" dirty="0" smtClean="0"/>
              <a:t>5.32 -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But I say  to  you that whoever divorces his wife for any reason except sexual immorality causes her  to  commit adultery; and whoever marries a woman who is divorced commits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adultery.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9864" y="1958610"/>
            <a:ext cx="5873692" cy="839919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7804" y="4571993"/>
            <a:ext cx="825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sz="3600" dirty="0"/>
              <a:t>Not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moichaō</a:t>
            </a:r>
            <a:r>
              <a:rPr lang="en-US" sz="3600" dirty="0"/>
              <a:t>, but </a:t>
            </a:r>
            <a:r>
              <a:rPr lang="en-US" sz="36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porneia</a:t>
            </a:r>
            <a:endParaRPr lang="en-US" sz="36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4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Matt. </a:t>
            </a:r>
            <a:r>
              <a:rPr lang="en-US" sz="3200" dirty="0" smtClean="0"/>
              <a:t>19.9 -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And I say to you, whoever divorces his wife, except for sexual immorality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(</a:t>
            </a:r>
            <a:r>
              <a:rPr lang="en-US" sz="32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porneia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and marries another, commits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adultery </a:t>
            </a:r>
            <a:r>
              <a:rPr lang="en-US" sz="3200" dirty="0" smtClean="0">
                <a:solidFill>
                  <a:schemeClr val="bg1"/>
                </a:solidFill>
              </a:rPr>
              <a:t>(</a:t>
            </a:r>
            <a:r>
              <a:rPr lang="en-US" sz="3200" b="1" i="1" cap="all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moichaō</a:t>
            </a:r>
            <a:r>
              <a:rPr lang="en-US" sz="3200" cap="all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and whoever marries her who is divorced commits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adultery.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2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35117"/>
              </p:ext>
            </p:extLst>
          </p:nvPr>
        </p:nvGraphicFramePr>
        <p:xfrm>
          <a:off x="597420" y="575732"/>
          <a:ext cx="8128890" cy="494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815"/>
                <a:gridCol w="1354815"/>
                <a:gridCol w="1354815"/>
                <a:gridCol w="1354815"/>
                <a:gridCol w="1354815"/>
                <a:gridCol w="1354815"/>
              </a:tblGrid>
              <a:tr h="824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80070" y="790224"/>
            <a:ext cx="136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95223" y="671688"/>
            <a:ext cx="146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RE-MARRIAGE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55540" y="688620"/>
            <a:ext cx="146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BEING SINGLE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5857" y="795864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VIRGINS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64885" y="801507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91330" y="795861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WIDOWS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7804" y="151271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19413" y="1518354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40051" y="1495773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77776" y="149012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15201" y="148869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4736" y="2297295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25056" y="230293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74087" y="230858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1827" y="228035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72130" y="227471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20844" y="2273283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8121" y="313267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7152" y="313832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94892" y="311009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55195" y="313831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2620" y="314817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13764" y="395112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74084" y="395677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34402" y="3951126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72127" y="3945480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8263" y="394405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6509" y="4820382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08118" y="4826025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79727" y="4831668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40045" y="4803444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66481" y="4797798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92617" y="4796370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9357" y="3115740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36966" y="148870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4670" y="3916153"/>
            <a:ext cx="1257221" cy="646331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STAY MARRIED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3444" y="3945486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7" grpId="0"/>
      <p:bldP spid="27" grpId="1"/>
      <p:bldP spid="29" grpId="0"/>
      <p:bldP spid="29" grpId="1"/>
      <p:bldP spid="30" grpId="0"/>
      <p:bldP spid="30" grpId="1"/>
      <p:bldP spid="36" grpId="0"/>
      <p:bldP spid="36" grpId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39" grpId="0" animBg="1"/>
      <p:bldP spid="39" grpId="1" animBg="1"/>
      <p:bldP spid="68" grpId="0" animBg="1"/>
      <p:bldP spid="68" grpId="1" animBg="1"/>
      <p:bldP spid="54" grpId="0" animBg="1"/>
      <p:bldP spid="54" grpId="1" animBg="1"/>
      <p:bldP spid="5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 Cor. </a:t>
            </a:r>
            <a:r>
              <a:rPr lang="en-US" sz="3600" dirty="0" smtClean="0"/>
              <a:t>6.14 -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Do not be unequally yoked together with unbelievers. For what fellowship has righteousness with lawlessness? And what communion has light with darkness?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4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9856" y="5995744"/>
            <a:ext cx="25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7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8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latin typeface="vtks distress" panose="02000000000000000000" pitchFamily="2" charset="0"/>
                <a:cs typeface="Arial" panose="020B0604020202020204" pitchFamily="34" charset="0"/>
              </a:rPr>
              <a:t>24</a:t>
            </a:r>
            <a:endParaRPr lang="en-US" sz="4000" b="1" dirty="0">
              <a:latin typeface="vtks distress" panose="02000000000000000000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35117"/>
              </p:ext>
            </p:extLst>
          </p:nvPr>
        </p:nvGraphicFramePr>
        <p:xfrm>
          <a:off x="597420" y="575732"/>
          <a:ext cx="8128890" cy="494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815"/>
                <a:gridCol w="1354815"/>
                <a:gridCol w="1354815"/>
                <a:gridCol w="1354815"/>
                <a:gridCol w="1354815"/>
                <a:gridCol w="1354815"/>
              </a:tblGrid>
              <a:tr h="824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8240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80070" y="790224"/>
            <a:ext cx="136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DIVORCE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95223" y="671688"/>
            <a:ext cx="146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RE-MARRIAGE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55540" y="688620"/>
            <a:ext cx="146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BEING SINGLE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5857" y="795864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VIRGINS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964885" y="801507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SEX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91330" y="795861"/>
            <a:ext cx="146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WIDOWS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7804" y="151271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19413" y="1518354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40051" y="1495773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77776" y="149012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15201" y="148869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4736" y="2297295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25056" y="230293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74087" y="230858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1827" y="228035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72130" y="227471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20844" y="2273283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08121" y="313267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57152" y="3138321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94892" y="3110097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55195" y="3138318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2620" y="314817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13764" y="3951129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74084" y="395677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34402" y="3951126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72127" y="3945480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8263" y="394405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08118" y="4826025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79727" y="4831668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40045" y="4803444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66481" y="4797798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392617" y="4796370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9357" y="3115740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$600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36966" y="1488702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4670" y="4841835"/>
            <a:ext cx="1257221" cy="553998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STILL STAY MARRIED</a:t>
            </a:r>
            <a:endParaRPr lang="en-US" sz="15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2162" y="3945486"/>
            <a:ext cx="1247419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$800</a:t>
            </a: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6509" y="4820382"/>
            <a:ext cx="1247419" cy="55399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$1000</a:t>
            </a:r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4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7" grpId="0"/>
      <p:bldP spid="27" grpId="1"/>
      <p:bldP spid="29" grpId="0"/>
      <p:bldP spid="29" grpId="1"/>
      <p:bldP spid="30" grpId="0"/>
      <p:bldP spid="30" grpId="1"/>
      <p:bldP spid="36" grpId="0"/>
      <p:bldP spid="36" grpId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39" grpId="0" animBg="1"/>
      <p:bldP spid="39" grpId="1" animBg="1"/>
      <p:bldP spid="68" grpId="0" animBg="1"/>
      <p:bldP spid="68" grpId="1" animBg="1"/>
      <p:bldP spid="54" grpId="0" animBg="1"/>
      <p:bldP spid="54" grpId="1" animBg="1"/>
      <p:bldP spid="60" grpId="0" animBg="1"/>
      <p:bldP spid="60" grpId="1" animBg="1"/>
      <p:bldP spid="60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65ECD9F-6721-4526-9C68-607F9C61CA46}" vid="{9CA39E26-0716-4D1D-BE16-B15781B582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2437</TotalTime>
  <Words>717</Words>
  <Application>Microsoft Office PowerPoint</Application>
  <PresentationFormat>On-screen Show (4:3)</PresentationFormat>
  <Paragraphs>330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vtks distress</vt:lpstr>
      <vt:lpstr>Times New Roman</vt:lpstr>
      <vt:lpstr>Arial</vt:lpstr>
      <vt:lpstr>GreeceBlack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24</cp:revision>
  <dcterms:created xsi:type="dcterms:W3CDTF">2014-10-23T16:24:47Z</dcterms:created>
  <dcterms:modified xsi:type="dcterms:W3CDTF">2014-10-26T12:41:10Z</dcterms:modified>
</cp:coreProperties>
</file>