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5" r:id="rId6"/>
    <p:sldId id="263" r:id="rId7"/>
    <p:sldId id="266" r:id="rId8"/>
    <p:sldId id="264" r:id="rId9"/>
    <p:sldId id="267" r:id="rId10"/>
    <p:sldId id="268" r:id="rId11"/>
    <p:sldId id="260" r:id="rId12"/>
  </p:sldIdLst>
  <p:sldSz cx="9144000" cy="6858000" type="screen4x3"/>
  <p:notesSz cx="6858000" cy="9144000"/>
  <p:embeddedFontLst>
    <p:embeddedFont>
      <p:font typeface="vtks distress" panose="02000000000000000000" pitchFamily="2" charset="0"/>
      <p:regular r:id="rId13"/>
    </p:embeddedFont>
    <p:embeddedFont>
      <p:font typeface="GreeceBlack" panose="020B0600000000000000" pitchFamily="34" charset="0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3" d="100"/>
          <a:sy n="83" d="100"/>
        </p:scale>
        <p:origin x="758" y="-6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C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O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R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T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H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A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S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8746" y="12704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29653" y="127613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42276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367375" y="3336359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7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69730" y="3342002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08396" y="334200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8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303431" y="3342002"/>
            <a:ext cx="14546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24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78482" y="332507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en-US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A free CD of this message will be available following the service</a:t>
            </a:r>
            <a:endParaRPr lang="en-US" sz="2000" dirty="0">
              <a:latin typeface="vtks distress" panose="02000000000000000000" pitchFamily="2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It will also be available for podcast later this week at calvaryokc.com</a:t>
            </a:r>
            <a:endParaRPr lang="en-US" sz="2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NLT </a:t>
            </a:r>
            <a:r>
              <a:rPr lang="en-US" sz="3600" dirty="0" smtClean="0"/>
              <a:t>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For the Christian wife brings holiness to her marriage, and the Christian husband brings holiness to his marriage. Otherwise, your children would not have a godly influence, but now they are set apart for him.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69856" y="5995744"/>
            <a:ext cx="2563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7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8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24</a:t>
            </a:r>
            <a:endParaRPr lang="en-US" sz="4000" b="1" dirty="0">
              <a:latin typeface="vtks distress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496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Mal. </a:t>
            </a:r>
            <a:r>
              <a:rPr lang="en-US" sz="3600" dirty="0" smtClean="0"/>
              <a:t>2.16 -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For the Lord God of Israel says that He hates divorce.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69856" y="5995744"/>
            <a:ext cx="2563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7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8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24</a:t>
            </a:r>
            <a:endParaRPr lang="en-US" sz="4000" b="1" dirty="0">
              <a:latin typeface="vtks distress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668" y="2280357"/>
            <a:ext cx="5757644" cy="643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GreeceBlack" panose="020B0600000000000000" pitchFamily="34" charset="0"/>
              </a:rPr>
              <a:t>He also hates …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01504" y="2833508"/>
            <a:ext cx="2583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vtks distress" panose="02000000000000000000" pitchFamily="2" charset="0"/>
              </a:rPr>
              <a:t>Murder</a:t>
            </a:r>
            <a:endParaRPr lang="en-US" sz="3600" dirty="0">
              <a:latin typeface="vtks distress" panose="020000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10348" y="3098798"/>
            <a:ext cx="3995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vtks distress" panose="02000000000000000000" pitchFamily="2" charset="0"/>
              </a:rPr>
              <a:t>fornication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vtks distress" panose="020000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54396" y="2765771"/>
            <a:ext cx="3001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vtks distress" panose="02000000000000000000" pitchFamily="2" charset="0"/>
              </a:rPr>
              <a:t>cheating</a:t>
            </a:r>
            <a:endParaRPr lang="en-US" sz="3600" dirty="0">
              <a:solidFill>
                <a:schemeClr val="bg1"/>
              </a:solidFill>
              <a:latin typeface="vtks distress" panose="02000000000000000000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40659" y="3787424"/>
            <a:ext cx="3995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vtks distress" panose="02000000000000000000" pitchFamily="2" charset="0"/>
              </a:rPr>
              <a:t>Proud look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vtks distress" panose="02000000000000000000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8394" y="3397952"/>
            <a:ext cx="7974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vtks distress" panose="02000000000000000000" pitchFamily="2" charset="0"/>
              </a:rPr>
              <a:t>Shedding Innocent blood</a:t>
            </a:r>
            <a:endParaRPr lang="en-US" sz="3600" dirty="0">
              <a:solidFill>
                <a:schemeClr val="bg1"/>
              </a:solidFill>
              <a:latin typeface="vtks distress" panose="02000000000000000000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5361" y="4397027"/>
            <a:ext cx="4501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vtks distress" panose="02000000000000000000" pitchFamily="2" charset="0"/>
              </a:rPr>
              <a:t>Wicked heart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vtks distress" panose="02000000000000000000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800242" y="4143024"/>
            <a:ext cx="6886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vtks distress" panose="02000000000000000000" pitchFamily="2" charset="0"/>
              </a:rPr>
              <a:t>Feet that run to evil</a:t>
            </a:r>
            <a:endParaRPr lang="en-US" sz="3600" dirty="0">
              <a:solidFill>
                <a:schemeClr val="bg1"/>
              </a:solidFill>
              <a:latin typeface="vtks distress" panose="02000000000000000000" pitchFamily="2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16047" y="5006630"/>
            <a:ext cx="4276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vtks distress" panose="02000000000000000000" pitchFamily="2" charset="0"/>
              </a:rPr>
              <a:t>False witness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vtks distress" panose="02000000000000000000" pitchFamily="2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691563" y="4707470"/>
            <a:ext cx="5173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vtks distress" panose="02000000000000000000" pitchFamily="2" charset="0"/>
              </a:rPr>
              <a:t>Sowing discord</a:t>
            </a:r>
            <a:endParaRPr lang="en-US" sz="3600" dirty="0">
              <a:solidFill>
                <a:schemeClr val="bg1"/>
              </a:solidFill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66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mph" presetSubtype="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2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mph" presetSubtype="2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2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2" nodeType="withEffect">
                                  <p:stCondLst>
                                    <p:cond delay="5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1" nodeType="withEffect">
                                  <p:stCondLst>
                                    <p:cond delay="6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2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2" nodeType="withEffect">
                                  <p:stCondLst>
                                    <p:cond delay="6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mph" presetSubtype="2" fill="hold" grpId="1" nodeType="withEffect">
                                  <p:stCondLst>
                                    <p:cond delay="7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2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8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2" nodeType="withEffect">
                                  <p:stCondLst>
                                    <p:cond delay="8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8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2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mph" presetSubtype="2" fill="hold" grpId="1" nodeType="withEffect">
                                  <p:stCondLst>
                                    <p:cond delay="8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2" nodeType="withEffect">
                                  <p:stCondLst>
                                    <p:cond delay="9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15" grpId="0"/>
      <p:bldP spid="15" grpId="1"/>
      <p:bldP spid="15" grpId="2"/>
      <p:bldP spid="23" grpId="0"/>
      <p:bldP spid="23" grpId="1"/>
      <p:bldP spid="23" grpId="2"/>
      <p:bldP spid="24" grpId="0"/>
      <p:bldP spid="24" grpId="1"/>
      <p:bldP spid="24" grpId="2"/>
      <p:bldP spid="25" grpId="0"/>
      <p:bldP spid="25" grpId="1"/>
      <p:bldP spid="25" grpId="2"/>
      <p:bldP spid="27" grpId="0"/>
      <p:bldP spid="27" grpId="1"/>
      <p:bldP spid="27" grpId="2"/>
      <p:bldP spid="28" grpId="0"/>
      <p:bldP spid="28" grpId="1"/>
      <p:bldP spid="28" grpId="2"/>
      <p:bldP spid="29" grpId="0"/>
      <p:bldP spid="29" grpId="1"/>
      <p:bldP spid="29" grpId="2"/>
      <p:bldP spid="30" grpId="0"/>
      <p:bldP spid="30" grpId="1"/>
      <p:bldP spid="30" grpId="2"/>
      <p:bldP spid="36" grpId="0"/>
      <p:bldP spid="36" grpId="1"/>
      <p:bldP spid="36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Adam Clarke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n-US" sz="3200" dirty="0"/>
              <a:t>“The </a:t>
            </a:r>
            <a:r>
              <a:rPr lang="en-US" sz="3200" dirty="0" err="1"/>
              <a:t>Gemara</a:t>
            </a:r>
            <a:r>
              <a:rPr lang="en-US" sz="3200" dirty="0"/>
              <a:t> </a:t>
            </a:r>
            <a:r>
              <a:rPr lang="en-US" sz="3200" dirty="0" smtClean="0"/>
              <a:t>says</a:t>
            </a:r>
            <a:r>
              <a:rPr lang="en-US" sz="3200" dirty="0"/>
              <a:t>: ‘It is forbidden a man to be without a wife; because it is written, It is not good for man to be alone. And whosoever gives not himself to generation and multiplying is all one with a murderer: he is as though he diminished from the image of God …’”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69856" y="5995744"/>
            <a:ext cx="2563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7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8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24</a:t>
            </a:r>
            <a:endParaRPr lang="en-US" sz="4000" b="1" dirty="0">
              <a:latin typeface="vtks distress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004376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169856" y="5995744"/>
            <a:ext cx="2563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7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8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24</a:t>
            </a:r>
            <a:endParaRPr lang="en-US" sz="4000" b="1" dirty="0">
              <a:latin typeface="vtks distress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4 different classes mentioned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012871"/>
              </p:ext>
            </p:extLst>
          </p:nvPr>
        </p:nvGraphicFramePr>
        <p:xfrm>
          <a:off x="494451" y="1680149"/>
          <a:ext cx="8258134" cy="3749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2616"/>
                <a:gridCol w="3435518"/>
              </a:tblGrid>
              <a:tr h="937452"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7452"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7452"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7452"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noFill/>
                        </a:ln>
                        <a:noFill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298107"/>
              </p:ext>
            </p:extLst>
          </p:nvPr>
        </p:nvGraphicFramePr>
        <p:xfrm>
          <a:off x="2754489" y="1727200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</a:lnL>
                    <a:lnR w="12700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</a:lnR>
                    <a:lnT w="12700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</a:lnT>
                    <a:lnB w="12700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76446" y="1648175"/>
            <a:ext cx="39268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Unmarried </a:t>
            </a:r>
            <a:r>
              <a:rPr lang="en-US" sz="3200" dirty="0" smtClean="0">
                <a:latin typeface="GreeceBlack" panose="020B0600000000000000" pitchFamily="34" charset="0"/>
              </a:rPr>
              <a:t>(v. 8)</a:t>
            </a:r>
            <a:endParaRPr lang="en-US" sz="3200" dirty="0">
              <a:latin typeface="GreeceBlack" panose="020B0600000000000000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71453" y="2613372"/>
            <a:ext cx="24382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widows</a:t>
            </a:r>
            <a:r>
              <a:rPr lang="en-US" sz="3200" dirty="0" smtClean="0">
                <a:latin typeface="GreeceBlack" panose="020B0600000000000000" pitchFamily="34" charset="0"/>
              </a:rPr>
              <a:t> (v. 8)</a:t>
            </a:r>
            <a:endParaRPr lang="en-US" sz="3200" dirty="0">
              <a:latin typeface="GreeceBlack" panose="020B0600000000000000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62607" y="3601149"/>
            <a:ext cx="26533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Married </a:t>
            </a:r>
            <a:r>
              <a:rPr lang="en-US" sz="3200" dirty="0" smtClean="0">
                <a:latin typeface="GreeceBlack" panose="020B0600000000000000" pitchFamily="34" charset="0"/>
              </a:rPr>
              <a:t>(v. 10)</a:t>
            </a:r>
            <a:endParaRPr lang="en-US" sz="3200" dirty="0">
              <a:latin typeface="GreeceBlack" panose="020B0600000000000000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68242" y="4532488"/>
            <a:ext cx="26533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Virgins </a:t>
            </a:r>
            <a:r>
              <a:rPr lang="en-US" sz="3200" dirty="0" smtClean="0">
                <a:latin typeface="GreeceBlack" panose="020B0600000000000000" pitchFamily="34" charset="0"/>
              </a:rPr>
              <a:t>(v. 25)</a:t>
            </a:r>
            <a:endParaRPr lang="en-US" sz="3200" dirty="0">
              <a:latin typeface="GreeceBlack" panose="020B0600000000000000" pitchFamily="34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942348"/>
              </p:ext>
            </p:extLst>
          </p:nvPr>
        </p:nvGraphicFramePr>
        <p:xfrm>
          <a:off x="6632225" y="1732843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</a:lnL>
                    <a:lnR w="12700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</a:lnR>
                    <a:lnT w="12700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</a:lnT>
                    <a:lnB w="12700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4858985" y="1913465"/>
            <a:ext cx="3926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reeceBlack" panose="020B0600000000000000" pitchFamily="34" charset="0"/>
              </a:rPr>
              <a:t>Divorced?</a:t>
            </a:r>
            <a:endParaRPr lang="en-US" sz="3200" dirty="0">
              <a:latin typeface="GreeceBlack" panose="020B0600000000000000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63846" y="2619015"/>
            <a:ext cx="26420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reeceBlack" panose="020B0600000000000000" pitchFamily="34" charset="0"/>
              </a:rPr>
              <a:t>Deceased spouse</a:t>
            </a:r>
            <a:endParaRPr lang="en-US" sz="3200" dirty="0">
              <a:latin typeface="GreeceBlack" panose="020B0600000000000000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37514" y="3595508"/>
            <a:ext cx="30804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reeceBlack" panose="020B0600000000000000" pitchFamily="34" charset="0"/>
              </a:rPr>
              <a:t>Currently married</a:t>
            </a:r>
            <a:endParaRPr lang="en-US" sz="3200" dirty="0">
              <a:latin typeface="GreeceBlack" panose="020B0600000000000000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41265" y="4538131"/>
            <a:ext cx="26533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reeceBlack" panose="020B0600000000000000" pitchFamily="34" charset="0"/>
              </a:rPr>
              <a:t>Not yet married</a:t>
            </a:r>
            <a:endParaRPr lang="en-US" sz="3200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36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9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8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5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28" grpId="0"/>
      <p:bldP spid="28" grpId="1"/>
      <p:bldP spid="29" grpId="0"/>
      <p:bldP spid="29" grpId="1"/>
      <p:bldP spid="30" grpId="0"/>
      <p:bldP spid="30" grpId="1"/>
      <p:bldP spid="32" grpId="0"/>
      <p:bldP spid="33" grpId="0"/>
      <p:bldP spid="33" grpId="1"/>
      <p:bldP spid="34" grpId="0"/>
      <p:bldP spid="34" grpId="1"/>
      <p:bldP spid="35" grpId="0"/>
      <p:bldP spid="3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69856" y="5995744"/>
            <a:ext cx="2563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7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8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24</a:t>
            </a:r>
            <a:endParaRPr lang="en-US" sz="4000" b="1" dirty="0">
              <a:latin typeface="vtks distress" panose="02000000000000000000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535117"/>
              </p:ext>
            </p:extLst>
          </p:nvPr>
        </p:nvGraphicFramePr>
        <p:xfrm>
          <a:off x="597420" y="575732"/>
          <a:ext cx="8128890" cy="4944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815"/>
                <a:gridCol w="1354815"/>
                <a:gridCol w="1354815"/>
                <a:gridCol w="1354815"/>
                <a:gridCol w="1354815"/>
                <a:gridCol w="1354815"/>
              </a:tblGrid>
              <a:tr h="8240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80070" y="790224"/>
            <a:ext cx="136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DIVORCE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95223" y="671688"/>
            <a:ext cx="1465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RE-MARRIAGE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55540" y="688620"/>
            <a:ext cx="1465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BEING SINGLE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15857" y="795864"/>
            <a:ext cx="1465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VIRGINS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964885" y="801507"/>
            <a:ext cx="1465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SEX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91330" y="795861"/>
            <a:ext cx="1465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WIDOWS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7804" y="1512711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019413" y="1518354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40051" y="1495773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77776" y="1490127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415201" y="1488699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4736" y="2297295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25056" y="2302938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74087" y="2308581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711827" y="2280357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072130" y="2274711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420844" y="2273283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08121" y="3132678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357152" y="3138321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94892" y="3110097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055195" y="3138318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392620" y="3148179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013764" y="3951129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374084" y="3956772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734402" y="3951126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072127" y="3945480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98263" y="3944052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36509" y="4820382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08118" y="4826025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379727" y="4831668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740045" y="4803444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066481" y="4797798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392617" y="4796370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355472" y="1488069"/>
            <a:ext cx="1257221" cy="646331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GET MARRIED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49357" y="3115740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40912" y="1490559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19578" y="3945486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05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7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/>
      <p:bldP spid="25" grpId="1"/>
      <p:bldP spid="27" grpId="0"/>
      <p:bldP spid="27" grpId="1"/>
      <p:bldP spid="29" grpId="0"/>
      <p:bldP spid="29" grpId="1"/>
      <p:bldP spid="30" grpId="0"/>
      <p:bldP spid="30" grpId="1"/>
      <p:bldP spid="36" grpId="0"/>
      <p:bldP spid="36" grpId="1"/>
      <p:bldP spid="37" grpId="0" animBg="1"/>
      <p:bldP spid="37" grpId="1" animBg="1"/>
      <p:bldP spid="38" grpId="0" animBg="1"/>
      <p:bldP spid="38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1" animBg="1"/>
      <p:bldP spid="67" grpId="2" animBg="1"/>
      <p:bldP spid="39" grpId="0" animBg="1"/>
      <p:bldP spid="39" grpId="1" animBg="1"/>
      <p:bldP spid="39" grpId="2" animBg="1"/>
      <p:bldP spid="54" grpId="0" animBg="1"/>
      <p:bldP spid="5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Matt. </a:t>
            </a:r>
            <a:r>
              <a:rPr lang="en-US" sz="3200" dirty="0" smtClean="0"/>
              <a:t>5.32 -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But I say  to  you that whoever divorces his wife for any reason except sexual immorality causes her  to  commit adultery; and whoever marries a woman who is divorced commits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adultery.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69856" y="5995744"/>
            <a:ext cx="2563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7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8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24</a:t>
            </a:r>
            <a:endParaRPr lang="en-US" sz="4000" b="1" dirty="0">
              <a:latin typeface="vtks distress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99864" y="1958610"/>
            <a:ext cx="5873692" cy="839919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47804" y="4571993"/>
            <a:ext cx="8259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3600" dirty="0"/>
              <a:t>Not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moichaō</a:t>
            </a:r>
            <a:r>
              <a:rPr lang="en-US" sz="3600" dirty="0"/>
              <a:t>, but </a:t>
            </a:r>
            <a:r>
              <a:rPr lang="en-US" sz="3600" b="1" i="1" cap="all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porneia</a:t>
            </a:r>
            <a:endParaRPr lang="en-US" sz="3600" b="1" cap="all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54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8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Matt. </a:t>
            </a:r>
            <a:r>
              <a:rPr lang="en-US" sz="3200" dirty="0" smtClean="0"/>
              <a:t>19.9 -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And I say to you, whoever divorces his wife, except for sexual immorality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(</a:t>
            </a:r>
            <a:r>
              <a:rPr lang="en-US" sz="3200" b="1" i="1" cap="all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porneia</a:t>
            </a:r>
            <a:r>
              <a:rPr lang="en-US" sz="3200" dirty="0" smtClean="0">
                <a:solidFill>
                  <a:schemeClr val="bg1"/>
                </a:solidFill>
              </a:rPr>
              <a:t>)</a:t>
            </a:r>
            <a:r>
              <a:rPr lang="en-US" sz="3200" i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and marries another, commits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adultery </a:t>
            </a:r>
            <a:r>
              <a:rPr lang="en-US" sz="3200" dirty="0" smtClean="0">
                <a:solidFill>
                  <a:schemeClr val="bg1"/>
                </a:solidFill>
              </a:rPr>
              <a:t>(</a:t>
            </a:r>
            <a:r>
              <a:rPr lang="en-US" sz="3200" b="1" i="1" cap="all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moichaō</a:t>
            </a:r>
            <a:r>
              <a:rPr lang="en-US" sz="3200" cap="all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)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;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and whoever marries her who is divorced commits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adultery.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69856" y="5995744"/>
            <a:ext cx="2563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7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8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24</a:t>
            </a:r>
            <a:endParaRPr lang="en-US" sz="4000" b="1" dirty="0">
              <a:latin typeface="vtks distress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62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69856" y="5995744"/>
            <a:ext cx="2563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7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8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24</a:t>
            </a:r>
            <a:endParaRPr lang="en-US" sz="4000" b="1" dirty="0">
              <a:latin typeface="vtks distress" panose="02000000000000000000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535117"/>
              </p:ext>
            </p:extLst>
          </p:nvPr>
        </p:nvGraphicFramePr>
        <p:xfrm>
          <a:off x="597420" y="575732"/>
          <a:ext cx="8128890" cy="4944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815"/>
                <a:gridCol w="1354815"/>
                <a:gridCol w="1354815"/>
                <a:gridCol w="1354815"/>
                <a:gridCol w="1354815"/>
                <a:gridCol w="1354815"/>
              </a:tblGrid>
              <a:tr h="8240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80070" y="790224"/>
            <a:ext cx="136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DIVORCE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95223" y="671688"/>
            <a:ext cx="1465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RE-MARRIAGE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55540" y="688620"/>
            <a:ext cx="1465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BEING SINGLE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15857" y="795864"/>
            <a:ext cx="1465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VIRGINS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964885" y="801507"/>
            <a:ext cx="1465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SEX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91330" y="795861"/>
            <a:ext cx="1465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WIDOWS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7804" y="1512711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019413" y="1518354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40051" y="1495773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77776" y="1490127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415201" y="1488699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4736" y="2297295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25056" y="2302938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74087" y="2308581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711827" y="2280357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072130" y="2274711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420844" y="2273283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08121" y="3132678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357152" y="3138321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94892" y="3110097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055195" y="3138318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392620" y="3148179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013764" y="3951129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374084" y="3956772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734402" y="3951126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072127" y="3945480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98263" y="3944052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36509" y="4820382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08118" y="4826025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379727" y="4831668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740045" y="4803444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066481" y="4797798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392617" y="4796370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49357" y="3115740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36966" y="1488702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54670" y="3916153"/>
            <a:ext cx="1257221" cy="646331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STAY MARRIED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53444" y="3945486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0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7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/>
      <p:bldP spid="25" grpId="1"/>
      <p:bldP spid="27" grpId="0"/>
      <p:bldP spid="27" grpId="1"/>
      <p:bldP spid="29" grpId="0"/>
      <p:bldP spid="29" grpId="1"/>
      <p:bldP spid="30" grpId="0"/>
      <p:bldP spid="30" grpId="1"/>
      <p:bldP spid="36" grpId="0"/>
      <p:bldP spid="36" grpId="1"/>
      <p:bldP spid="37" grpId="0" animBg="1"/>
      <p:bldP spid="37" grpId="1" animBg="1"/>
      <p:bldP spid="38" grpId="0" animBg="1"/>
      <p:bldP spid="38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7" grpId="0" animBg="1"/>
      <p:bldP spid="67" grpId="1" animBg="1"/>
      <p:bldP spid="39" grpId="0" animBg="1"/>
      <p:bldP spid="39" grpId="1" animBg="1"/>
      <p:bldP spid="68" grpId="0" animBg="1"/>
      <p:bldP spid="68" grpId="1" animBg="1"/>
      <p:bldP spid="54" grpId="0" animBg="1"/>
      <p:bldP spid="54" grpId="1" animBg="1"/>
      <p:bldP spid="54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 Cor. </a:t>
            </a:r>
            <a:r>
              <a:rPr lang="en-US" sz="3600" dirty="0" smtClean="0"/>
              <a:t>6.14 -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Do not be unequally yoked together with unbelievers. For what fellowship has righteousness with lawlessness? And what communion has light with darkness?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69856" y="5995744"/>
            <a:ext cx="2563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7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8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24</a:t>
            </a:r>
            <a:endParaRPr lang="en-US" sz="4000" b="1" dirty="0">
              <a:latin typeface="vtks distress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042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69856" y="5995744"/>
            <a:ext cx="2563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7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8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smtClean="0">
                <a:latin typeface="vtks distress" panose="02000000000000000000" pitchFamily="2" charset="0"/>
                <a:cs typeface="Arial" panose="020B0604020202020204" pitchFamily="34" charset="0"/>
              </a:rPr>
              <a:t>24</a:t>
            </a:r>
            <a:endParaRPr lang="en-US" sz="4000" b="1" dirty="0">
              <a:latin typeface="vtks distress" panose="02000000000000000000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535117"/>
              </p:ext>
            </p:extLst>
          </p:nvPr>
        </p:nvGraphicFramePr>
        <p:xfrm>
          <a:off x="597420" y="575732"/>
          <a:ext cx="8128890" cy="4944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815"/>
                <a:gridCol w="1354815"/>
                <a:gridCol w="1354815"/>
                <a:gridCol w="1354815"/>
                <a:gridCol w="1354815"/>
                <a:gridCol w="1354815"/>
              </a:tblGrid>
              <a:tr h="8240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8240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80070" y="790224"/>
            <a:ext cx="136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DIVORCE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95223" y="671688"/>
            <a:ext cx="1465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RE-MARRIAGE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55540" y="688620"/>
            <a:ext cx="1465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BEING SINGLE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15857" y="795864"/>
            <a:ext cx="1465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VIRGINS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964885" y="801507"/>
            <a:ext cx="1465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SEX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91330" y="795861"/>
            <a:ext cx="1465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WIDOWS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7804" y="1512711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019413" y="1518354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40051" y="1495773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77776" y="1490127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415201" y="1488699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4736" y="2297295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25056" y="2302938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74087" y="2308581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711827" y="2280357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072130" y="2274711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420844" y="2273283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$400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08121" y="3132678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357152" y="3138321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94892" y="3110097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055195" y="3138318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392620" y="3148179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013764" y="3951129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374084" y="3956772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734402" y="3951126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072127" y="3945480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98263" y="3944052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08118" y="4826025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379727" y="4831668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740045" y="4803444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066481" y="4797798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392617" y="4796370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49357" y="3115740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$600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36966" y="1488702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$200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54670" y="4841835"/>
            <a:ext cx="1257221" cy="553998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STILL STAY MARRIED</a:t>
            </a:r>
            <a:endParaRPr lang="en-US" sz="15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42162" y="3945486"/>
            <a:ext cx="124741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$800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36509" y="4820382"/>
            <a:ext cx="1247419" cy="55399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$1000</a:t>
            </a:r>
            <a:endParaRPr lang="en-US" sz="3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44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7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/>
      <p:bldP spid="25" grpId="1"/>
      <p:bldP spid="27" grpId="0"/>
      <p:bldP spid="27" grpId="1"/>
      <p:bldP spid="29" grpId="0"/>
      <p:bldP spid="29" grpId="1"/>
      <p:bldP spid="30" grpId="0"/>
      <p:bldP spid="30" grpId="1"/>
      <p:bldP spid="36" grpId="0"/>
      <p:bldP spid="36" grpId="1"/>
      <p:bldP spid="37" grpId="0" animBg="1"/>
      <p:bldP spid="37" grpId="1" animBg="1"/>
      <p:bldP spid="38" grpId="0" animBg="1"/>
      <p:bldP spid="38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7" grpId="0" animBg="1"/>
      <p:bldP spid="67" grpId="1" animBg="1"/>
      <p:bldP spid="39" grpId="0" animBg="1"/>
      <p:bldP spid="39" grpId="1" animBg="1"/>
      <p:bldP spid="68" grpId="0" animBg="1"/>
      <p:bldP spid="68" grpId="1" animBg="1"/>
      <p:bldP spid="54" grpId="0" animBg="1"/>
      <p:bldP spid="54" grpId="1" animBg="1"/>
      <p:bldP spid="60" grpId="0" animBg="1"/>
      <p:bldP spid="60" grpId="1" animBg="1"/>
      <p:bldP spid="60" grpId="2" animBg="1"/>
    </p:bldLst>
  </p:timing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E65ECD9F-6721-4526-9C68-607F9C61CA46}" vid="{9CA39E26-0716-4D1D-BE16-B15781B582F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 Corinthians</Template>
  <TotalTime>2437</TotalTime>
  <Words>717</Words>
  <Application>Microsoft Office PowerPoint</Application>
  <PresentationFormat>On-screen Show (4:3)</PresentationFormat>
  <Paragraphs>330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vtks distress</vt:lpstr>
      <vt:lpstr>Times New Roman</vt:lpstr>
      <vt:lpstr>Arial</vt:lpstr>
      <vt:lpstr>GreeceBlack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24</cp:revision>
  <dcterms:created xsi:type="dcterms:W3CDTF">2014-10-23T16:24:47Z</dcterms:created>
  <dcterms:modified xsi:type="dcterms:W3CDTF">2014-10-26T12:41:10Z</dcterms:modified>
</cp:coreProperties>
</file>